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86" r:id="rId5"/>
    <p:sldId id="257" r:id="rId6"/>
    <p:sldId id="303" r:id="rId7"/>
    <p:sldId id="273" r:id="rId8"/>
    <p:sldId id="274" r:id="rId9"/>
    <p:sldId id="282" r:id="rId10"/>
    <p:sldId id="275" r:id="rId11"/>
    <p:sldId id="277" r:id="rId12"/>
    <p:sldId id="278" r:id="rId13"/>
    <p:sldId id="279" r:id="rId14"/>
    <p:sldId id="301" r:id="rId15"/>
    <p:sldId id="262" r:id="rId16"/>
    <p:sldId id="263" r:id="rId17"/>
    <p:sldId id="264" r:id="rId18"/>
    <p:sldId id="267" r:id="rId19"/>
    <p:sldId id="265" r:id="rId20"/>
    <p:sldId id="288" r:id="rId21"/>
    <p:sldId id="289" r:id="rId22"/>
    <p:sldId id="261" r:id="rId23"/>
    <p:sldId id="260" r:id="rId24"/>
    <p:sldId id="259" r:id="rId25"/>
    <p:sldId id="271" r:id="rId26"/>
    <p:sldId id="272" r:id="rId27"/>
    <p:sldId id="287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4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13890"/>
            <a:ext cx="9144000" cy="1246505"/>
          </a:xfrm>
        </p:spPr>
        <p:txBody>
          <a:bodyPr/>
          <a:p>
            <a:r>
              <a:rPr lang="en-US" altLang="zh-CN">
                <a:latin typeface="Arial Black" panose="020B0A04020102020204" charset="0"/>
              </a:rPr>
              <a:t>IntelliJ IDEA</a:t>
            </a:r>
            <a:endParaRPr lang="en-US" altLang="zh-CN">
              <a:latin typeface="Arial Black" panose="020B0A040201020202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73513"/>
            <a:ext cx="9144000" cy="1655762"/>
          </a:xfrm>
        </p:spPr>
        <p:txBody>
          <a:bodyPr/>
          <a:p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1853344 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易钰洁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>
            <a:normAutofit/>
          </a:bodyPr>
          <a:p>
            <a:endParaRPr lang="en-US" altLang="zh-CN"/>
          </a:p>
          <a:p>
            <a:endParaRPr lang="en-US" altLang="zh-CN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7740015" y="2895600"/>
            <a:ext cx="3928745" cy="106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创建好后，应用，完成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 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pPr marL="0" indent="0">
              <a:buNone/>
            </a:pP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</p:txBody>
      </p:sp>
      <p:pic>
        <p:nvPicPr>
          <p:cNvPr id="2" name="图片 1" descr="截屏2020-04-1211.40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815340"/>
            <a:ext cx="6129655" cy="52292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内容占位符 2"/>
          <p:cNvSpPr>
            <a:spLocks noGrp="1"/>
          </p:cNvSpPr>
          <p:nvPr/>
        </p:nvSpPr>
        <p:spPr>
          <a:xfrm>
            <a:off x="7739380" y="2879725"/>
            <a:ext cx="3928745" cy="109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src-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新建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-Java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类或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HTML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等等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 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pPr marL="0" indent="0">
              <a:buNone/>
            </a:pP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</p:txBody>
      </p:sp>
      <p:pic>
        <p:nvPicPr>
          <p:cNvPr id="2" name="图片 1" descr="截屏2020-04-1211.52.36"/>
          <p:cNvPicPr>
            <a:picLocks noChangeAspect="1"/>
          </p:cNvPicPr>
          <p:nvPr/>
        </p:nvPicPr>
        <p:blipFill>
          <a:blip r:embed="rId1"/>
          <a:srcRect t="-73" r="21736"/>
          <a:stretch>
            <a:fillRect/>
          </a:stretch>
        </p:blipFill>
        <p:spPr>
          <a:xfrm>
            <a:off x="964565" y="788670"/>
            <a:ext cx="5315585" cy="5279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>
            <a:normAutofit/>
          </a:bodyPr>
          <a:p>
            <a:endParaRPr lang="en-US" altLang="zh-CN"/>
          </a:p>
          <a:p>
            <a:endParaRPr lang="en-US" altLang="zh-CN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7768590" y="3051175"/>
            <a:ext cx="3928745" cy="75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可以开始编程了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  <p:pic>
        <p:nvPicPr>
          <p:cNvPr id="2" name="图片 1" descr="截屏2020-04-1213.25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490" y="580390"/>
            <a:ext cx="7150100" cy="5695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0285" y="2777490"/>
            <a:ext cx="7631430" cy="1303655"/>
          </a:xfrm>
        </p:spPr>
        <p:txBody>
          <a:bodyPr/>
          <a:p>
            <a:r>
              <a:rPr lang="en-US" altLang="zh-CN">
                <a:latin typeface="Arial Black" panose="020B0A04020102020204" charset="0"/>
              </a:rPr>
              <a:t>Astar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简单版算法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12915" y="1961515"/>
            <a:ext cx="4971415" cy="2941320"/>
          </a:xfrm>
        </p:spPr>
        <p:txBody>
          <a:bodyPr>
            <a:normAutofit lnSpcReduction="10000"/>
          </a:bodyPr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标记路点对象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估计函数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</a:rPr>
              <a:t>f=g+h 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通过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parent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，得到最后的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node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时，能追溯到最初的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node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1958340"/>
            <a:ext cx="5409565" cy="29444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2815" y="2837815"/>
            <a:ext cx="4276090" cy="1182370"/>
          </a:xfrm>
        </p:spPr>
        <p:txBody>
          <a:bodyPr>
            <a:normAutofit lnSpcReduction="10000"/>
          </a:bodyPr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对路点列表进行排序</a:t>
            </a:r>
            <a:endParaRPr lang="en-US" altLang="zh-CN"/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按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f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值从小到大排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  <p:pic>
        <p:nvPicPr>
          <p:cNvPr id="5" name="图片 4" descr="截屏2020-04-1203.28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270" y="2432050"/>
            <a:ext cx="60325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2815" y="1395095"/>
            <a:ext cx="4276090" cy="4209415"/>
          </a:xfrm>
        </p:spPr>
        <p:txBody>
          <a:bodyPr>
            <a:normAutofit lnSpcReduction="10000"/>
          </a:bodyPr>
          <a:p>
            <a:endParaRPr lang="en-US" altLang="zh-CN"/>
          </a:p>
          <a:p>
            <a:endParaRPr lang="en-US" altLang="zh-CN"/>
          </a:p>
        </p:txBody>
      </p:sp>
      <p:pic>
        <p:nvPicPr>
          <p:cNvPr id="5" name="图片 4" descr="截屏2020-04-1203.33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734695"/>
            <a:ext cx="6519545" cy="53886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2815" y="2045335"/>
            <a:ext cx="4276090" cy="2767330"/>
          </a:xfrm>
        </p:spPr>
        <p:txBody>
          <a:bodyPr>
            <a:normAutofit lnSpcReduction="10000"/>
          </a:bodyPr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当前路点放入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close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列表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在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open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列表中删除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对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open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列表元素排序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通过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parent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从终点回溯起点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  <p:pic>
        <p:nvPicPr>
          <p:cNvPr id="6" name="图片 5" descr="截屏2020-04-1203.33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255" y="2306320"/>
            <a:ext cx="6285865" cy="22453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94470" y="2875280"/>
            <a:ext cx="2442210" cy="1108075"/>
          </a:xfrm>
        </p:spPr>
        <p:txBody>
          <a:bodyPr>
            <a:normAutofit/>
          </a:bodyPr>
          <a:p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回朔路点</a:t>
            </a: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获得路径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2" name="图片 1" descr="截屏2020-04-1213.34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135" y="2584450"/>
            <a:ext cx="7861935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43850" y="1797050"/>
            <a:ext cx="3712210" cy="3264535"/>
          </a:xfrm>
        </p:spPr>
        <p:txBody>
          <a:bodyPr>
            <a:normAutofit/>
          </a:bodyPr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估计函数</a:t>
            </a:r>
            <a:endParaRPr lang="en-US" altLang="zh-CN"/>
          </a:p>
          <a:p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g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—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从起点到现在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若是起点，则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g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为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cost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(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cost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为当前移动的花费，第一行有设置参数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)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；若不是起点，则递归。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  <p:pic>
        <p:nvPicPr>
          <p:cNvPr id="5" name="图片 4" descr="截屏2020-04-1214.18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120" y="857885"/>
            <a:ext cx="55753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IDEA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，全称 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IntelliJ IDEA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，是 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Java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 语言的集成开发环境，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IDEA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 在业界被公认为是最好的 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java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 开发工具之一，尤其在智能代码助手、代码自动提示、重构、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J2EE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支持、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Ant、JUnit、CVS 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整合、代码审查、创新的 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GUI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 设计等方面的功能可以说是超常的。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43850" y="1797050"/>
            <a:ext cx="3712210" cy="3264535"/>
          </a:xfrm>
        </p:spPr>
        <p:txBody>
          <a:bodyPr>
            <a:normAutofit/>
          </a:bodyPr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估计函数</a:t>
            </a:r>
            <a:endParaRPr lang="en-US" altLang="zh-CN"/>
          </a:p>
          <a:p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h</a:t>
            </a:r>
            <a:endParaRPr lang="en-US" altLang="zh-CN">
              <a:latin typeface="Arial Black" panose="020B0A04020102020204" charset="0"/>
              <a:ea typeface="微软雅黑" panose="020B0703020204020201" charset="-122"/>
            </a:endParaRPr>
          </a:p>
        </p:txBody>
      </p:sp>
      <p:pic>
        <p:nvPicPr>
          <p:cNvPr id="5" name="图片 4" descr="截屏2020-04-1214.18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120" y="857885"/>
            <a:ext cx="5575300" cy="5143500"/>
          </a:xfrm>
          <a:prstGeom prst="rect">
            <a:avLst/>
          </a:prstGeom>
        </p:spPr>
      </p:pic>
      <p:pic>
        <p:nvPicPr>
          <p:cNvPr id="2" name="图片 1" descr="截屏2020-04-1214.27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0" y="2976880"/>
            <a:ext cx="340360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Arial Black" panose="020B0A04020102020204" charset="0"/>
                <a:sym typeface="+mn-ea"/>
              </a:rPr>
              <a:t>HTML</a:t>
            </a:r>
            <a:endParaRPr lang="en-US" altLang="zh-CN">
              <a:latin typeface="Arial Black" panose="020B0A040201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endParaRPr lang="en-US" altLang="zh-CN"/>
          </a:p>
          <a:p>
            <a:r>
              <a:rPr lang="zh-CN" altLang="en-US">
                <a:latin typeface="Arial Black" panose="020B0A04020102020204" charset="0"/>
              </a:rPr>
              <a:t>Hyper Text Marked Language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超文本标记语言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使用</a:t>
            </a:r>
            <a:r>
              <a:rPr lang="zh-CN" altLang="en-US">
                <a:latin typeface="Arial Black" panose="020B0A04020102020204" charset="0"/>
              </a:rPr>
              <a:t>HTML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语言，将所需要表达的信息按某种规则写成</a:t>
            </a:r>
            <a:r>
              <a:rPr lang="zh-CN" altLang="en-US">
                <a:latin typeface="Arial Black" panose="020B0A04020102020204" charset="0"/>
              </a:rPr>
              <a:t>HTML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文件，通过专用的浏览器来识别，并将这些</a:t>
            </a:r>
            <a:r>
              <a:rPr lang="zh-CN" altLang="en-US">
                <a:latin typeface="Arial Black" panose="020B0A04020102020204" charset="0"/>
              </a:rPr>
              <a:t>HTML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文件“翻译”成可以识别的信息，即现在所见到的网页。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Arial Black" panose="020B0A04020102020204" charset="0"/>
              </a:rPr>
              <a:t>HTML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是一种建立网页文件的语言，通过标记式的指令(</a:t>
            </a:r>
            <a:r>
              <a:rPr lang="zh-CN" altLang="en-US">
                <a:latin typeface="Arial Black" panose="020B0A04020102020204" charset="0"/>
              </a:rPr>
              <a:t>Tag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)，将影像、声音、图片、文字动画、影视等内容显示出来。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Arial Black" panose="020B0A04020102020204" charset="0"/>
              </a:rPr>
              <a:t>Tomcat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Java Web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服务器</a:t>
            </a:r>
            <a:endParaRPr lang="en-US" altLang="zh-CN"/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响应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HTML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页面的访问请求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latin typeface="Arial Black" panose="020B0A04020102020204" charset="0"/>
              </a:rPr>
              <a:t>tomcat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启动</a:t>
            </a: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终端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en-US" altLang="zh-CN">
                <a:latin typeface="Arial Black" panose="020B0A04020102020204" charset="0"/>
              </a:rPr>
              <a:t>“cd “+”/Users/XXX/Library/tomcat/bin”</a:t>
            </a:r>
            <a:endParaRPr lang="en-US" altLang="zh-CN">
              <a:latin typeface="Arial Black" panose="020B0A04020102020204" charset="0"/>
            </a:endParaRPr>
          </a:p>
          <a:p>
            <a:r>
              <a:rPr lang="en-US" altLang="zh-CN">
                <a:latin typeface="Arial Black" panose="020B0A04020102020204" charset="0"/>
              </a:rPr>
              <a:t>“./startup.sh”</a:t>
            </a:r>
            <a:endParaRPr lang="en-US" altLang="zh-CN">
              <a:latin typeface="Arial Black" panose="020B0A04020102020204" charset="0"/>
            </a:endParaRPr>
          </a:p>
          <a:p>
            <a:endParaRPr lang="zh-CN" altLang="en-US">
              <a:latin typeface="Arial Black" panose="020B0A04020102020204" charset="0"/>
            </a:endParaRPr>
          </a:p>
        </p:txBody>
      </p:sp>
      <p:pic>
        <p:nvPicPr>
          <p:cNvPr id="4" name="图片 3" descr="tomc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2120" y="522605"/>
            <a:ext cx="18542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770755"/>
          </a:xfrm>
        </p:spPr>
        <p:txBody>
          <a:bodyPr>
            <a:noAutofit/>
          </a:bodyPr>
          <a:p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1. 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bin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目录:启动、关闭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tomcat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相关的命令。</a:t>
            </a:r>
            <a:endParaRPr lang="zh-CN" altLang="en-US" sz="2400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2. 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conf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 目录: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tomcat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的配置文件</a:t>
            </a:r>
            <a:endParaRPr lang="zh-CN" altLang="en-US" sz="2400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3. 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lib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目录: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tomcat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中可以同时部署多个项目,多个项目都需要用到的相同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jar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包,就可以放在这个目录。</a:t>
            </a:r>
            <a:endParaRPr lang="zh-CN" altLang="en-US" sz="2400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4. 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logs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目录:记录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tomcat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日常运行的情况或者错误信息。</a:t>
            </a:r>
            <a:endParaRPr lang="zh-CN" altLang="en-US" sz="2400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5. 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temp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目录: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tomcat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运行期间可能会产生一些临时文件,这写临时文件就会放在这个目录.</a:t>
            </a:r>
            <a:endParaRPr lang="zh-CN" altLang="en-US" sz="2400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6. 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webapps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目录:我们开发好的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web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项目就是需要放到这个指定的目录下面,默认里面已经有一些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tomcat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自带的项目样例了.</a:t>
            </a:r>
            <a:endParaRPr lang="zh-CN" altLang="en-US" sz="2400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7. 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work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目录:编译</a:t>
            </a:r>
            <a:r>
              <a:rPr lang="zh-CN" altLang="en-US" sz="2800">
                <a:latin typeface="Arial Black" panose="020B0A04020102020204" charset="0"/>
                <a:ea typeface="微软雅黑" panose="020B0703020204020201" charset="-122"/>
              </a:rPr>
              <a:t>jsp</a:t>
            </a:r>
            <a:r>
              <a:rPr lang="zh-CN" altLang="en-US" sz="2400">
                <a:latin typeface="微软雅黑" panose="020B0703020204020201" charset="-122"/>
                <a:ea typeface="微软雅黑" panose="020B0703020204020201" charset="-122"/>
              </a:rPr>
              <a:t>页面时候需要用到的一个目录.</a:t>
            </a:r>
            <a:endParaRPr lang="zh-CN" altLang="en-US" sz="2400">
              <a:latin typeface="微软雅黑" panose="020B0703020204020201" charset="-122"/>
              <a:ea typeface="微软雅黑" panose="020B07030202040202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Arial Black" panose="020B0A04020102020204" charset="0"/>
              </a:rPr>
              <a:t>Tomcat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服务器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  <p:pic>
        <p:nvPicPr>
          <p:cNvPr id="5" name="图片 4" descr="tomc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2120" y="522605"/>
            <a:ext cx="18542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在</a:t>
            </a:r>
            <a:r>
              <a:rPr lang="en-US" altLang="zh-CN">
                <a:latin typeface="Arial Black" panose="020B0A04020102020204" charset="0"/>
              </a:rPr>
              <a:t>idea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设置</a:t>
            </a:r>
            <a:r>
              <a:rPr lang="en-US" altLang="zh-CN">
                <a:latin typeface="Arial Black" panose="020B0A04020102020204" charset="0"/>
              </a:rPr>
              <a:t>Tomcat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  <p:pic>
        <p:nvPicPr>
          <p:cNvPr id="4" name="图片 3" descr="tomc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2120" y="522605"/>
            <a:ext cx="1854200" cy="116840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7814310" y="3119120"/>
            <a:ext cx="4276090" cy="13042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编辑配置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  <p:pic>
        <p:nvPicPr>
          <p:cNvPr id="8" name="图片 7" descr="截屏2020-04-1211.29.52"/>
          <p:cNvPicPr>
            <a:picLocks noChangeAspect="1"/>
          </p:cNvPicPr>
          <p:nvPr/>
        </p:nvPicPr>
        <p:blipFill>
          <a:blip r:embed="rId2"/>
          <a:srcRect l="38030" b="49816"/>
          <a:stretch>
            <a:fillRect/>
          </a:stretch>
        </p:blipFill>
        <p:spPr>
          <a:xfrm>
            <a:off x="838200" y="1825625"/>
            <a:ext cx="6233160" cy="3891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endParaRPr lang="en-US" altLang="zh-CN">
              <a:latin typeface="Arial Black" panose="020B0A04020102020204" charset="0"/>
            </a:endParaRPr>
          </a:p>
          <a:p>
            <a:endParaRPr lang="zh-CN" altLang="en-US">
              <a:latin typeface="Arial Black" panose="020B0A04020102020204" charset="0"/>
            </a:endParaRPr>
          </a:p>
        </p:txBody>
      </p:sp>
      <p:pic>
        <p:nvPicPr>
          <p:cNvPr id="4" name="图片 3" descr="tomc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2120" y="522605"/>
            <a:ext cx="1854200" cy="1168400"/>
          </a:xfrm>
          <a:prstGeom prst="rect">
            <a:avLst/>
          </a:prstGeom>
        </p:spPr>
      </p:pic>
      <p:pic>
        <p:nvPicPr>
          <p:cNvPr id="5" name="图片 4" descr="截屏2020-04-1211.21.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1825625"/>
            <a:ext cx="6558915" cy="452437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7282815" y="3036570"/>
            <a:ext cx="4664710" cy="21031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rial Black" panose="020B0A04020102020204" charset="0"/>
              </a:rPr>
              <a:t>templates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下有一个</a:t>
            </a:r>
            <a:r>
              <a:rPr lang="en-US" altLang="zh-CN">
                <a:latin typeface="Arial Black" panose="020B0A04020102020204" charset="0"/>
              </a:rPr>
              <a:t>Tomcat Server</a:t>
            </a:r>
            <a:r>
              <a:rPr lang="en-US" altLang="zh-CN"/>
              <a:t> 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点</a:t>
            </a:r>
            <a:r>
              <a:rPr lang="en-US" altLang="zh-CN">
                <a:latin typeface="Arial Black" panose="020B0A04020102020204" charset="0"/>
              </a:rPr>
              <a:t>Local</a:t>
            </a:r>
            <a:endParaRPr lang="en-US" altLang="zh-CN">
              <a:latin typeface="Arial Black" panose="020B0A04020102020204" charset="0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找到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</a:rPr>
              <a:t>tomcat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的位置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设置浏览器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965200" y="492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在</a:t>
            </a:r>
            <a:r>
              <a:rPr lang="en-US" altLang="zh-CN">
                <a:latin typeface="Arial Black" panose="020B0A04020102020204" charset="0"/>
              </a:rPr>
              <a:t>idea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设置</a:t>
            </a:r>
            <a:r>
              <a:rPr lang="en-US" altLang="zh-CN">
                <a:latin typeface="Arial Black" panose="020B0A04020102020204" charset="0"/>
              </a:rPr>
              <a:t>Tomcat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8090" y="2792730"/>
            <a:ext cx="2566670" cy="139382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 sz="8800">
                <a:latin typeface="微软雅黑" panose="020B0703020204020201" charset="-122"/>
                <a:ea typeface="微软雅黑" panose="020B0703020204020201" charset="-122"/>
              </a:rPr>
              <a:t>演示</a:t>
            </a:r>
            <a:endParaRPr lang="zh-CN" altLang="en-US" sz="8800">
              <a:latin typeface="微软雅黑" panose="020B0703020204020201" charset="-122"/>
              <a:ea typeface="微软雅黑" panose="020B07030202040202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>
            <a:normAutofit lnSpcReduction="10000"/>
          </a:bodyPr>
          <a:p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1.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下载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IDEA</a:t>
            </a: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2.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在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www.oracle.com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下载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jdk tomcat</a:t>
            </a: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3.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在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CSDN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上下载了一个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demo</a:t>
            </a: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4.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</a:rPr>
              <a:t>卡在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tomcat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</a:rPr>
              <a:t>打不开。。</a:t>
            </a:r>
            <a:endParaRPr lang="en-US" altLang="zh-CN">
              <a:latin typeface="Arial Black" panose="020B0A04020102020204" charset="0"/>
              <a:ea typeface="微软雅黑" panose="020B0703020204020201" charset="-122"/>
            </a:endParaRPr>
          </a:p>
          <a:p>
            <a:endParaRPr lang="en-US" altLang="zh-CN">
              <a:latin typeface="Arial Black" panose="020B0A04020102020204" charset="0"/>
              <a:ea typeface="微软雅黑" panose="020B0703020204020201" charset="-122"/>
            </a:endParaRPr>
          </a:p>
          <a:p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  <a:p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[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</a:rPr>
              <a:t>推荐：</a:t>
            </a:r>
            <a:r>
              <a:rPr lang="en-US" altLang="zh-CN">
                <a:latin typeface="Arial Black" panose="020B0A04020102020204" charset="0"/>
                <a:ea typeface="微软雅黑" panose="020B0703020204020201" charset="-122"/>
              </a:rPr>
              <a:t>Google chrome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浏览器 直接使用谷歌翻译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]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830" y="2258695"/>
            <a:ext cx="8307705" cy="2340610"/>
          </a:xfrm>
        </p:spPr>
        <p:txBody>
          <a:bodyPr>
            <a:normAutofit/>
          </a:bodyPr>
          <a:p>
            <a:r>
              <a:rPr lang="en-US" altLang="zh-CN" sz="4000">
                <a:latin typeface="Arial Black" panose="020B0A04020102020204" charset="0"/>
                <a:ea typeface="微软雅黑" panose="020B0703020204020201" charset="-122"/>
              </a:rPr>
              <a:t>IDEA</a:t>
            </a:r>
            <a:r>
              <a:rPr lang="zh-CN" altLang="en-US" sz="4000">
                <a:latin typeface="微软雅黑" panose="020B0703020204020201" charset="-122"/>
                <a:ea typeface="微软雅黑" panose="020B0703020204020201" charset="-122"/>
              </a:rPr>
              <a:t>的新手使用</a:t>
            </a:r>
            <a:endParaRPr lang="zh-CN" altLang="en-US" sz="4000">
              <a:latin typeface="微软雅黑" panose="020B0703020204020201" charset="-122"/>
              <a:ea typeface="微软雅黑" panose="020B0703020204020201" charset="-122"/>
            </a:endParaRPr>
          </a:p>
          <a:p>
            <a:endParaRPr lang="en-US" altLang="zh-CN" sz="4000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en-US" altLang="zh-CN" sz="4000">
                <a:latin typeface="Arial Black" panose="020B0A04020102020204" charset="0"/>
                <a:ea typeface="微软雅黑" panose="020B0703020204020201" charset="-122"/>
              </a:rPr>
              <a:t>Astar</a:t>
            </a:r>
            <a:r>
              <a:rPr lang="zh-CN" altLang="en-US" sz="4000">
                <a:latin typeface="微软雅黑" panose="020B0703020204020201" charset="-122"/>
                <a:ea typeface="微软雅黑" panose="020B0703020204020201" charset="-122"/>
              </a:rPr>
              <a:t>具体代码</a:t>
            </a:r>
            <a:endParaRPr lang="zh-CN" altLang="en-US" sz="4000">
              <a:latin typeface="微软雅黑" panose="020B0703020204020201" charset="-122"/>
              <a:ea typeface="微软雅黑" panose="020B07030202040202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0285" y="2777490"/>
            <a:ext cx="7631430" cy="1303655"/>
          </a:xfrm>
        </p:spPr>
        <p:txBody>
          <a:bodyPr/>
          <a:p>
            <a:r>
              <a:rPr>
                <a:latin typeface="Arial Black" panose="020B0A04020102020204" charset="0"/>
              </a:rPr>
              <a:t>IDEA</a:t>
            </a:r>
            <a:r>
              <a:rPr>
                <a:latin typeface="微软雅黑" panose="020B0703020204020201" charset="-122"/>
                <a:ea typeface="微软雅黑" panose="020B0703020204020201" charset="-122"/>
              </a:rPr>
              <a:t>的新手使用</a:t>
            </a:r>
            <a:endParaRPr>
              <a:latin typeface="微软雅黑" panose="020B0703020204020201" charset="-122"/>
              <a:ea typeface="微软雅黑" panose="020B07030202040202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>
            <a:normAutofit/>
          </a:bodyPr>
          <a:p>
            <a:endParaRPr lang="en-US" altLang="zh-CN"/>
          </a:p>
          <a:p>
            <a:endParaRPr lang="en-US" altLang="zh-CN"/>
          </a:p>
        </p:txBody>
      </p:sp>
      <p:pic>
        <p:nvPicPr>
          <p:cNvPr id="2" name="图片 1" descr="截屏2020-04-1211.38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" y="863600"/>
            <a:ext cx="7679690" cy="5131435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7768590" y="1958975"/>
            <a:ext cx="3928745" cy="2941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打开界面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创建新项目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pPr marL="0" indent="0">
              <a:buNone/>
            </a:pP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[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我下载了一个汉化补丁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]</a:t>
            </a: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2"/>
          <p:cNvSpPr>
            <a:spLocks noGrp="1"/>
          </p:cNvSpPr>
          <p:nvPr/>
        </p:nvSpPr>
        <p:spPr>
          <a:xfrm>
            <a:off x="7768590" y="1958975"/>
            <a:ext cx="3928745" cy="2941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empty project</a:t>
            </a: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web application</a:t>
            </a: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设置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SDK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为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jdk 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pPr marL="0" indent="0">
              <a:buNone/>
            </a:pP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</p:txBody>
      </p:sp>
      <p:pic>
        <p:nvPicPr>
          <p:cNvPr id="4" name="图片 3" descr="截屏2020-04-1211.39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252220"/>
            <a:ext cx="7307580" cy="4838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Arial Black" panose="020B0A04020102020204" charset="0"/>
              </a:rPr>
              <a:t>JDK</a:t>
            </a:r>
            <a:endParaRPr lang="en-US" altLang="zh-CN">
              <a:latin typeface="Arial Black" panose="020B0A040201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endParaRPr lang="en-US" altLang="zh-CN"/>
          </a:p>
          <a:p>
            <a:r>
              <a:rPr lang="zh-CN" altLang="en-US">
                <a:latin typeface="Arial Black" panose="020B0A04020102020204" charset="0"/>
                <a:ea typeface="微软雅黑" panose="020B0703020204020201" charset="-122"/>
                <a:sym typeface="+mn-ea"/>
              </a:rPr>
              <a:t>JDK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  <a:sym typeface="+mn-ea"/>
              </a:rPr>
              <a:t>是 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  <a:sym typeface="+mn-ea"/>
              </a:rPr>
              <a:t>Java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  <a:sym typeface="+mn-ea"/>
              </a:rPr>
              <a:t> 语言的软件开发工具包，主要用于移动设备、嵌入式设备上的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  <a:sym typeface="+mn-ea"/>
              </a:rPr>
              <a:t>java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  <a:sym typeface="+mn-ea"/>
              </a:rPr>
              <a:t>应用程序。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  <a:sym typeface="+mn-ea"/>
              </a:rPr>
              <a:t>JDK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  <a:sym typeface="+mn-ea"/>
              </a:rPr>
              <a:t>是整个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  <a:sym typeface="+mn-ea"/>
              </a:rPr>
              <a:t>java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  <a:sym typeface="+mn-ea"/>
              </a:rPr>
              <a:t>开发的核心，它包含了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  <a:sym typeface="+mn-ea"/>
              </a:rPr>
              <a:t>JAVA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  <a:sym typeface="+mn-ea"/>
              </a:rPr>
              <a:t>的运行环境（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  <a:sym typeface="+mn-ea"/>
              </a:rPr>
              <a:t>JVM+Java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  <a:sym typeface="+mn-ea"/>
              </a:rPr>
              <a:t>系统类库）和</a:t>
            </a:r>
            <a:r>
              <a:rPr lang="zh-CN" altLang="en-US">
                <a:latin typeface="Arial Black" panose="020B0A04020102020204" charset="0"/>
                <a:ea typeface="微软雅黑" panose="020B0703020204020201" charset="-122"/>
                <a:sym typeface="+mn-ea"/>
              </a:rPr>
              <a:t>JAVA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  <a:sym typeface="+mn-ea"/>
              </a:rPr>
              <a:t>工具。</a:t>
            </a:r>
            <a:endParaRPr lang="zh-CN" altLang="en-US">
              <a:latin typeface="微软雅黑" panose="020B0703020204020201" charset="-122"/>
              <a:ea typeface="微软雅黑" panose="020B0703020204020201" charset="-122"/>
              <a:sym typeface="+mn-ea"/>
            </a:endParaRPr>
          </a:p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  <a:sym typeface="+mn-ea"/>
              </a:rPr>
              <a:t>需要另外在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  <a:sym typeface="+mn-ea"/>
              </a:rPr>
              <a:t>www.oracle.com</a:t>
            </a:r>
            <a:r>
              <a:rPr lang="zh-CN" altLang="en-US">
                <a:latin typeface="微软雅黑" panose="020B0703020204020201" charset="-122"/>
                <a:ea typeface="微软雅黑" panose="020B0703020204020201" charset="-122"/>
                <a:sym typeface="+mn-ea"/>
              </a:rPr>
              <a:t>下载，需要两个小时左右。</a:t>
            </a:r>
            <a:endParaRPr lang="zh-CN" altLang="en-US">
              <a:latin typeface="微软雅黑" panose="020B0703020204020201" charset="-122"/>
              <a:ea typeface="微软雅黑" panose="020B0703020204020201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>
            <a:normAutofit/>
          </a:bodyPr>
          <a:p>
            <a:endParaRPr lang="en-US" altLang="zh-CN"/>
          </a:p>
          <a:p>
            <a:endParaRPr lang="en-US" altLang="zh-CN"/>
          </a:p>
        </p:txBody>
      </p:sp>
      <p:pic>
        <p:nvPicPr>
          <p:cNvPr id="7" name="图片 6" descr="截屏2020-04-1211.39.51"/>
          <p:cNvPicPr>
            <a:picLocks noChangeAspect="1"/>
          </p:cNvPicPr>
          <p:nvPr/>
        </p:nvPicPr>
        <p:blipFill>
          <a:blip r:embed="rId1"/>
          <a:srcRect r="46566" b="44322"/>
          <a:stretch>
            <a:fillRect/>
          </a:stretch>
        </p:blipFill>
        <p:spPr>
          <a:xfrm>
            <a:off x="838200" y="1285875"/>
            <a:ext cx="4926330" cy="428625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7768590" y="3084195"/>
            <a:ext cx="3928745" cy="998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微软雅黑" panose="020B0703020204020201" charset="-122"/>
                <a:ea typeface="微软雅黑" panose="020B0703020204020201" charset="-122"/>
              </a:rPr>
              <a:t>创建一个新的模块</a:t>
            </a:r>
            <a:r>
              <a:rPr lang="en-US" altLang="zh-CN">
                <a:latin typeface="微软雅黑" panose="020B0703020204020201" charset="-122"/>
                <a:ea typeface="微软雅黑" panose="020B0703020204020201" charset="-122"/>
              </a:rPr>
              <a:t> </a:t>
            </a:r>
            <a:endParaRPr lang="zh-CN" altLang="en-US">
              <a:latin typeface="微软雅黑" panose="020B0703020204020201" charset="-122"/>
              <a:ea typeface="微软雅黑" panose="020B0703020204020201" charset="-122"/>
            </a:endParaRPr>
          </a:p>
          <a:p>
            <a:pPr marL="0" indent="0">
              <a:buNone/>
            </a:pPr>
            <a:endParaRPr lang="en-US" altLang="zh-CN">
              <a:latin typeface="微软雅黑" panose="020B0703020204020201" charset="-122"/>
              <a:ea typeface="微软雅黑" panose="020B07030202040202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1355</Words>
  <Application>WPS 演示</Application>
  <PresentationFormat>宽屏</PresentationFormat>
  <Paragraphs>127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方正书宋_GBK</vt:lpstr>
      <vt:lpstr>Wingdings</vt:lpstr>
      <vt:lpstr>Arial Black</vt:lpstr>
      <vt:lpstr>微软雅黑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IntelliJ IDEA</vt:lpstr>
      <vt:lpstr>PowerPoint 演示文稿</vt:lpstr>
      <vt:lpstr>PowerPoint 演示文稿</vt:lpstr>
      <vt:lpstr>PowerPoint 演示文稿</vt:lpstr>
      <vt:lpstr>IDEA的新手使用</vt:lpstr>
      <vt:lpstr>PowerPoint 演示文稿</vt:lpstr>
      <vt:lpstr>PowerPoint 演示文稿</vt:lpstr>
      <vt:lpstr>JDK</vt:lpstr>
      <vt:lpstr>PowerPoint 演示文稿</vt:lpstr>
      <vt:lpstr>PowerPoint 演示文稿</vt:lpstr>
      <vt:lpstr>PowerPoint 演示文稿</vt:lpstr>
      <vt:lpstr>PowerPoint 演示文稿</vt:lpstr>
      <vt:lpstr>Astar简单版算法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HTML</vt:lpstr>
      <vt:lpstr>Tomcat</vt:lpstr>
      <vt:lpstr>Tomcat服务器</vt:lpstr>
      <vt:lpstr>在idea设置Tomcat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yiyujie</dc:creator>
  <cp:lastModifiedBy>yiyujie</cp:lastModifiedBy>
  <cp:revision>3</cp:revision>
  <dcterms:created xsi:type="dcterms:W3CDTF">2020-04-15T13:33:54Z</dcterms:created>
  <dcterms:modified xsi:type="dcterms:W3CDTF">2020-04-15T13:33:54Z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